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7011988" cy="92979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4764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57" autoAdjust="0"/>
    <p:restoredTop sz="86410" autoAdjust="0"/>
  </p:normalViewPr>
  <p:slideViewPr>
    <p:cSldViewPr snapToGrid="0">
      <p:cViewPr varScale="1">
        <p:scale>
          <a:sx n="96" d="100"/>
          <a:sy n="96" d="100"/>
        </p:scale>
        <p:origin x="81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85E9D4-01D9-4BC7-B1A1-31A8D6C35E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528" cy="466514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6D481C-E803-42B9-87DD-F505B6D0E4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837" y="0"/>
            <a:ext cx="3038528" cy="466514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r">
              <a:defRPr sz="1200"/>
            </a:lvl1pPr>
          </a:lstStyle>
          <a:p>
            <a:fld id="{1F73B4BD-C140-48DC-B6EC-09D9F7B6BC99}" type="datetimeFigureOut">
              <a:rPr lang="en-US" smtClean="0"/>
              <a:t>12/8/2023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78AC62-8E53-4135-A72D-E7E40B1F8F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31475"/>
            <a:ext cx="3038528" cy="466513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25E870-0614-4322-AC0E-3F7A6CC956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837" y="8831475"/>
            <a:ext cx="3038528" cy="466513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r">
              <a:defRPr sz="1200"/>
            </a:lvl1pPr>
          </a:lstStyle>
          <a:p>
            <a:fld id="{9C2C4BA1-07E6-4822-B84A-74167CEAB5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773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528" cy="466514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837" y="0"/>
            <a:ext cx="3038528" cy="466514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r">
              <a:defRPr sz="1200"/>
            </a:lvl1pPr>
          </a:lstStyle>
          <a:p>
            <a:fld id="{8AF0D50C-A834-4A30-B7EE-98E69729F14D}" type="datetimeFigureOut">
              <a:rPr lang="en-US" smtClean="0"/>
              <a:t>12/8/2023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80062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96" tIns="46598" rIns="93196" bIns="4659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199" y="4474657"/>
            <a:ext cx="5609590" cy="3661083"/>
          </a:xfrm>
          <a:prstGeom prst="rect">
            <a:avLst/>
          </a:prstGeom>
        </p:spPr>
        <p:txBody>
          <a:bodyPr vert="horz" lIns="93196" tIns="46598" rIns="93196" bIns="4659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1475"/>
            <a:ext cx="3038528" cy="466513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837" y="8831475"/>
            <a:ext cx="3038528" cy="466513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r">
              <a:defRPr sz="1200"/>
            </a:lvl1pPr>
          </a:lstStyle>
          <a:p>
            <a:fld id="{163BE2D6-AA8F-42A1-BE2B-AAFE18104A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3BE2D6-AA8F-42A1-BE2B-AAFE18104AA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21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3BE2D6-AA8F-42A1-BE2B-AAFE18104AA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9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F4D0F4F-E481-46DD-8BE4-669BC68C78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860" y="94196"/>
            <a:ext cx="1923082" cy="19342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3EE646-F231-45F5-AEE0-442EB2F58A6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35837" y="3607041"/>
            <a:ext cx="9144000" cy="546866"/>
          </a:xfrm>
        </p:spPr>
        <p:txBody>
          <a:bodyPr anchor="ctr">
            <a:normAutofit/>
          </a:bodyPr>
          <a:lstStyle>
            <a:lvl1pPr algn="ctr">
              <a:defRPr sz="2800">
                <a:solidFill>
                  <a:srgbClr val="1F4E79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Division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D2A38-DA5C-4122-927F-2D59F907BA7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35837" y="4305774"/>
            <a:ext cx="9144000" cy="469665"/>
          </a:xfrm>
        </p:spPr>
        <p:txBody>
          <a:bodyPr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presented by (Person’s Name)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51B421A-CEB0-4122-A55F-E52ACE10098F}"/>
              </a:ext>
            </a:extLst>
          </p:cNvPr>
          <p:cNvSpPr txBox="1">
            <a:spLocks/>
          </p:cNvSpPr>
          <p:nvPr userDrawn="1"/>
        </p:nvSpPr>
        <p:spPr>
          <a:xfrm>
            <a:off x="2445106" y="5626671"/>
            <a:ext cx="7320347" cy="68080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3200" dirty="0">
                <a:solidFill>
                  <a:srgbClr val="1F4E79"/>
                </a:solidFill>
                <a:latin typeface="+mn-lt"/>
              </a:rPr>
              <a:t>Department of Health and Human Services</a:t>
            </a:r>
          </a:p>
        </p:txBody>
      </p:sp>
      <p:pic>
        <p:nvPicPr>
          <p:cNvPr id="9" name="Picture 8" descr="The Great Seal of the State of Nevada &quot;All for our Country&quot;">
            <a:extLst>
              <a:ext uri="{FF2B5EF4-FFF2-40B4-BE49-F238E27FC236}">
                <a16:creationId xmlns:a16="http://schemas.microsoft.com/office/drawing/2014/main" id="{0FBC4D1A-84EE-45B6-95D2-A5CAB3A4B7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616" y="233499"/>
            <a:ext cx="1638443" cy="1592718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79730DB-1305-49C4-B8EC-9A382996C578}"/>
              </a:ext>
            </a:extLst>
          </p:cNvPr>
          <p:cNvCxnSpPr/>
          <p:nvPr userDrawn="1"/>
        </p:nvCxnSpPr>
        <p:spPr>
          <a:xfrm>
            <a:off x="2681145" y="5626671"/>
            <a:ext cx="6853383" cy="0"/>
          </a:xfrm>
          <a:prstGeom prst="line">
            <a:avLst/>
          </a:prstGeom>
          <a:ln w="25400" cap="sq">
            <a:solidFill>
              <a:schemeClr val="accent5">
                <a:lumMod val="50000"/>
              </a:schemeClr>
            </a:solidFill>
            <a:headEnd type="diamond" w="med" len="lg"/>
            <a:tailEnd type="diamond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527F0BC-AEA1-43B2-AD84-6EFBE698983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5837" y="1978556"/>
            <a:ext cx="9144000" cy="1507436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4800" kern="1200" dirty="0">
                <a:solidFill>
                  <a:srgbClr val="1F4E79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/>
              <a:t>Click to edit Presentation Title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8C09CD6-2C7D-4515-A322-8CDBBC428003}"/>
              </a:ext>
            </a:extLst>
          </p:cNvPr>
          <p:cNvGrpSpPr/>
          <p:nvPr userDrawn="1"/>
        </p:nvGrpSpPr>
        <p:grpSpPr>
          <a:xfrm>
            <a:off x="2451567" y="915697"/>
            <a:ext cx="7313886" cy="712788"/>
            <a:chOff x="1793977" y="915697"/>
            <a:chExt cx="8635179" cy="712788"/>
          </a:xfrm>
        </p:grpSpPr>
        <p:sp>
          <p:nvSpPr>
            <p:cNvPr id="15" name="Text Box 49">
              <a:extLst>
                <a:ext uri="{FF2B5EF4-FFF2-40B4-BE49-F238E27FC236}">
                  <a16:creationId xmlns:a16="http://schemas.microsoft.com/office/drawing/2014/main" id="{9BE4A1A1-78D9-4BBC-B062-4D3401361671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1793977" y="915697"/>
              <a:ext cx="1809751" cy="712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600" b="1" dirty="0">
                  <a:solidFill>
                    <a:srgbClr val="1F4E79"/>
                  </a:solidFill>
                  <a:latin typeface="+mn-lt"/>
                </a:rPr>
                <a:t>Joe Lombardo</a:t>
              </a:r>
              <a:endPara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latin typeface="+mn-lt"/>
              </a:endParaRPr>
            </a:p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dirty="0">
                  <a:ln>
                    <a:noFill/>
                  </a:ln>
                  <a:solidFill>
                    <a:srgbClr val="1F4E79"/>
                  </a:solidFill>
                  <a:effectLst/>
                  <a:latin typeface="+mn-lt"/>
                </a:rPr>
                <a:t>Governor</a:t>
              </a:r>
              <a:endPara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latin typeface="+mn-lt"/>
              </a:endParaRPr>
            </a:p>
          </p:txBody>
        </p:sp>
        <p:sp>
          <p:nvSpPr>
            <p:cNvPr id="16" name="Text Box 50">
              <a:extLst>
                <a:ext uri="{FF2B5EF4-FFF2-40B4-BE49-F238E27FC236}">
                  <a16:creationId xmlns:a16="http://schemas.microsoft.com/office/drawing/2014/main" id="{1D244E04-4923-4419-99EE-A25D79284685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8617817" y="915697"/>
              <a:ext cx="1811339" cy="712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>
                  <a:ln>
                    <a:noFill/>
                  </a:ln>
                  <a:solidFill>
                    <a:srgbClr val="1F4E79"/>
                  </a:solidFill>
                  <a:effectLst/>
                  <a:latin typeface="+mn-lt"/>
                </a:rPr>
                <a:t>Richard Whitley</a:t>
              </a:r>
            </a:p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dirty="0">
                  <a:ln>
                    <a:noFill/>
                  </a:ln>
                  <a:solidFill>
                    <a:srgbClr val="1F4E79"/>
                  </a:solidFill>
                  <a:effectLst/>
                  <a:latin typeface="+mn-lt"/>
                </a:rPr>
                <a:t>Director</a:t>
              </a:r>
              <a:endPara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latin typeface="+mn-lt"/>
              </a:endParaRPr>
            </a:p>
          </p:txBody>
        </p:sp>
      </p:grpSp>
      <p:pic>
        <p:nvPicPr>
          <p:cNvPr id="18" name="Picture 17" descr="Department of Health and Human Services logo &quot;DHHS&quot;">
            <a:extLst>
              <a:ext uri="{FF2B5EF4-FFF2-40B4-BE49-F238E27FC236}">
                <a16:creationId xmlns:a16="http://schemas.microsoft.com/office/drawing/2014/main" id="{9D76AB1F-A8ED-4B18-9C33-FBEC13EC0A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41" y="5032259"/>
            <a:ext cx="1331869" cy="1789077"/>
          </a:xfrm>
          <a:prstGeom prst="rect">
            <a:avLst/>
          </a:prstGeom>
        </p:spPr>
      </p:pic>
      <p:sp>
        <p:nvSpPr>
          <p:cNvPr id="20" name="Footer Placeholder 5">
            <a:extLst>
              <a:ext uri="{FF2B5EF4-FFF2-40B4-BE49-F238E27FC236}">
                <a16:creationId xmlns:a16="http://schemas.microsoft.com/office/drawing/2014/main" id="{436F594D-EFA8-4AEE-9799-7C7A899224C7}"/>
              </a:ext>
            </a:extLst>
          </p:cNvPr>
          <p:cNvSpPr txBox="1">
            <a:spLocks/>
          </p:cNvSpPr>
          <p:nvPr userDrawn="1"/>
        </p:nvSpPr>
        <p:spPr>
          <a:xfrm>
            <a:off x="3771900" y="6307473"/>
            <a:ext cx="4114800" cy="36512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altLang="en-US" sz="1400" kern="120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>
                <a:solidFill>
                  <a:srgbClr val="1F4E79"/>
                </a:solidFill>
                <a:latin typeface="+mn-lt"/>
              </a:rPr>
              <a:t>Helping people.  It’s who we are and what we do.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3426419D-5A94-4288-8759-EF0C171EAC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85217" y="4958756"/>
            <a:ext cx="5245240" cy="342979"/>
          </a:xfr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Date of Presentation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id="{2BA2630A-15E2-4634-89E7-CF26F59875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001492" y="5128182"/>
            <a:ext cx="2020551" cy="1621410"/>
          </a:xfr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REMOVE text box or REPLACE with Division or Program logo not to exceed 2” height</a:t>
            </a:r>
          </a:p>
        </p:txBody>
      </p:sp>
    </p:spTree>
    <p:extLst>
      <p:ext uri="{BB962C8B-B14F-4D97-AF65-F5344CB8AC3E}">
        <p14:creationId xmlns:p14="http://schemas.microsoft.com/office/powerpoint/2010/main" val="242022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E2229-ECE3-49A5-A1BD-2CB5EC1143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447" y="0"/>
            <a:ext cx="11670009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Add “Agenda”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447" y="1460498"/>
            <a:ext cx="11670010" cy="4895852"/>
          </a:xfrm>
        </p:spPr>
        <p:txBody>
          <a:bodyPr/>
          <a:lstStyle>
            <a:lvl1pPr marL="514350" indent="-514350">
              <a:buFont typeface="+mj-lt"/>
              <a:buAutoNum type="arabicPeriod"/>
              <a:defRPr/>
            </a:lvl1pPr>
            <a:lvl2pPr marL="914400" indent="-457200">
              <a:buFont typeface="+mj-lt"/>
              <a:buAutoNum type="arabicPeriod"/>
              <a:defRPr/>
            </a:lvl2pPr>
            <a:lvl3pPr marL="1371600" indent="-457200">
              <a:buFont typeface="+mj-lt"/>
              <a:buAutoNum type="arabicPeriod"/>
              <a:defRPr/>
            </a:lvl3pPr>
            <a:lvl4pPr marL="1714500" indent="-342900">
              <a:buFont typeface="+mj-lt"/>
              <a:buAutoNum type="arabicPeriod"/>
              <a:defRPr/>
            </a:lvl4pPr>
            <a:lvl5pPr marL="21717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Click to add Agenda item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37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E067E-DCDD-43CE-A2C6-47C7E7D02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47" y="1460500"/>
            <a:ext cx="11670010" cy="4895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66E7EE1-E575-465C-90AC-24DF7BC4CE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447" y="0"/>
            <a:ext cx="11670009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Add Slide Title</a:t>
            </a:r>
          </a:p>
        </p:txBody>
      </p:sp>
    </p:spTree>
    <p:extLst>
      <p:ext uri="{BB962C8B-B14F-4D97-AF65-F5344CB8AC3E}">
        <p14:creationId xmlns:p14="http://schemas.microsoft.com/office/powerpoint/2010/main" val="308642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FC800-7359-4452-8C9C-726AEEF44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1F4E7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461A9-3331-4ABE-9A64-5AB5D2295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80A44-01AC-4FFC-AA21-0F2E7F88A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83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1DD24-6C95-4034-884F-B0C09EDE9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448" y="1465465"/>
            <a:ext cx="5374177" cy="490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4ADBD2-493D-4281-B5D9-94DD2B671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93723" y="1465465"/>
            <a:ext cx="6133733" cy="490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A8DFC-D64C-41B5-9A16-1822DA323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750193-6397-4876-BD08-6974362A43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448" y="0"/>
            <a:ext cx="11670008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Add Slide Title</a:t>
            </a:r>
          </a:p>
        </p:txBody>
      </p:sp>
    </p:spTree>
    <p:extLst>
      <p:ext uri="{BB962C8B-B14F-4D97-AF65-F5344CB8AC3E}">
        <p14:creationId xmlns:p14="http://schemas.microsoft.com/office/powerpoint/2010/main" val="82669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66C148-6FEC-4A4F-A9AE-811E307EF6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40626" y="1828801"/>
            <a:ext cx="9110749" cy="3200399"/>
          </a:xfrm>
        </p:spPr>
        <p:txBody>
          <a:bodyPr>
            <a:noAutofit/>
          </a:bodyPr>
          <a:lstStyle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1600" kern="1200" dirty="0" smtClean="0">
                <a:solidFill>
                  <a:srgbClr val="1F4E79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Add “Questions?”</a:t>
            </a:r>
          </a:p>
        </p:txBody>
      </p:sp>
    </p:spTree>
    <p:extLst>
      <p:ext uri="{BB962C8B-B14F-4D97-AF65-F5344CB8AC3E}">
        <p14:creationId xmlns:p14="http://schemas.microsoft.com/office/powerpoint/2010/main" val="25335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E9C1D828-F931-464A-8E86-F9D742DA37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0BCA736D-CC37-4A51-89AE-E21A02317A5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467100" y="5383674"/>
            <a:ext cx="5257800" cy="532592"/>
          </a:xfrm>
        </p:spPr>
        <p:txBody>
          <a:bodyPr anchor="ctr"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pPr lvl="0"/>
            <a:r>
              <a:rPr lang="en-US"/>
              <a:t>Web Address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DF3C1F5E-A7B3-4E0F-BFAE-6F2EE1D9BEE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9585" y="1456037"/>
            <a:ext cx="4422372" cy="323234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en-US"/>
              <a:t>Name</a:t>
            </a:r>
          </a:p>
          <a:p>
            <a:pPr lvl="0"/>
            <a:r>
              <a:rPr lang="en-US"/>
              <a:t>Job Title</a:t>
            </a:r>
          </a:p>
          <a:p>
            <a:pPr lvl="0"/>
            <a:r>
              <a:rPr lang="en-US"/>
              <a:t>Email</a:t>
            </a:r>
          </a:p>
          <a:p>
            <a:pPr lvl="0"/>
            <a:r>
              <a:rPr lang="en-US"/>
              <a:t>Phone Number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DE4D0672-6795-4687-ADE2-30C6EEC8E405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5422669" y="1456037"/>
            <a:ext cx="4422372" cy="323234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en-US"/>
              <a:t>Name</a:t>
            </a:r>
          </a:p>
          <a:p>
            <a:pPr lvl="0"/>
            <a:r>
              <a:rPr lang="en-US"/>
              <a:t>Job Title</a:t>
            </a:r>
          </a:p>
          <a:p>
            <a:pPr lvl="0"/>
            <a:r>
              <a:rPr lang="en-US"/>
              <a:t>Email</a:t>
            </a:r>
          </a:p>
          <a:p>
            <a:pPr lvl="0"/>
            <a:r>
              <a:rPr lang="en-US"/>
              <a:t>Phone Number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2A42F20-5A57-4228-95D6-2C29761228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447" y="0"/>
            <a:ext cx="11670009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Add “Contact Information”</a:t>
            </a:r>
          </a:p>
        </p:txBody>
      </p:sp>
    </p:spTree>
    <p:extLst>
      <p:ext uri="{BB962C8B-B14F-4D97-AF65-F5344CB8AC3E}">
        <p14:creationId xmlns:p14="http://schemas.microsoft.com/office/powerpoint/2010/main" val="400791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rony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447" y="1460500"/>
            <a:ext cx="11670010" cy="4895850"/>
          </a:xfrm>
        </p:spPr>
        <p:txBody>
          <a:bodyPr numCol="2"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en-US" dirty="0"/>
              <a:t>Place Acronyms Here – This list has 2 columns to make it easier to add as many as you need.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F4E79"/>
                </a:solidFill>
                <a:latin typeface="+mn-lt"/>
              </a:defRPr>
            </a:lvl1pPr>
          </a:lstStyle>
          <a:p>
            <a:fld id="{A0EC8638-D38E-4C5B-8C11-DA859CF37C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359C402-E482-4385-B374-8E4FB3A0A9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447" y="0"/>
            <a:ext cx="11670009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Add “Acronyms”</a:t>
            </a:r>
          </a:p>
        </p:txBody>
      </p:sp>
    </p:spTree>
    <p:extLst>
      <p:ext uri="{BB962C8B-B14F-4D97-AF65-F5344CB8AC3E}">
        <p14:creationId xmlns:p14="http://schemas.microsoft.com/office/powerpoint/2010/main" val="400432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CB2DBFB-A98A-4630-BC5E-243E7D04D8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8" y="94321"/>
            <a:ext cx="1192850" cy="160233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6853BC-8490-4DED-9C8F-580D31D56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447" y="0"/>
            <a:ext cx="116700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A04E8-62AC-42FA-B929-59C88856B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447" y="1460500"/>
            <a:ext cx="1167001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C88AF-DBAC-4CB4-9B59-00238870E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84257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1600" kern="1200" smtClean="0">
                <a:solidFill>
                  <a:srgbClr val="1F4E79"/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</a:lstStyle>
          <a:p>
            <a:fld id="{E9C1D828-F931-464A-8E86-F9D742DA37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1" r:id="rId4"/>
    <p:sldLayoutId id="2147483652" r:id="rId5"/>
    <p:sldLayoutId id="2147483660" r:id="rId6"/>
    <p:sldLayoutId id="2147483661" r:id="rId7"/>
    <p:sldLayoutId id="2147483662" r:id="rId8"/>
  </p:sldLayoutIdLst>
  <p:hf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 smtClean="0">
          <a:solidFill>
            <a:srgbClr val="1F4E79"/>
          </a:solidFill>
          <a:latin typeface="+mn-lt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08F51A-8E27-49C7-F807-0B1160043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958" y="1731186"/>
            <a:ext cx="10706986" cy="47440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Title IV Distinctions/Differences</a:t>
            </a:r>
          </a:p>
          <a:p>
            <a:r>
              <a:rPr lang="en-US" sz="2000" dirty="0"/>
              <a:t>DWSS falls under Title IV - TANF Block Grant; DWSS is not required to target a specific number of enrollments as outreach is targeted to all TANF and SNAPET participants. </a:t>
            </a:r>
          </a:p>
          <a:p>
            <a:r>
              <a:rPr lang="en-US" sz="2000" dirty="0"/>
              <a:t>Vocational Training funds are available through TANF NEON Supportive Services budget (no WIOA funding goes directly to DWSS)</a:t>
            </a:r>
          </a:p>
          <a:p>
            <a:r>
              <a:rPr lang="en-US" sz="2000" dirty="0"/>
              <a:t>Workforce Development Unit (WDU) under DWSS is not directly funded, is not a mandatory entry point for TANF or SNAPET, possesses no advertising/marketing budget, therefore does not experience walk-in customers.  </a:t>
            </a:r>
          </a:p>
          <a:p>
            <a:r>
              <a:rPr lang="en-US" sz="2000" dirty="0"/>
              <a:t>WDU is made up of only 3 case managers who perform Workforce Development duties 100% of the time.  Other WDU workers fulfill eligibility, clerical, and management roles.  </a:t>
            </a:r>
          </a:p>
          <a:p>
            <a:r>
              <a:rPr lang="en-US" sz="2000" dirty="0"/>
              <a:t>DWSS must per policy, request co-funding from WIOA partners to match a DWSS maximum of $5,000 per participant, to pay for vocational training tuition. </a:t>
            </a:r>
          </a:p>
          <a:p>
            <a:r>
              <a:rPr lang="en-US" sz="2000" dirty="0"/>
              <a:t>DWSS Performance Slide shows dollar amounts procured by WDU case managers from WIOA for co-funding + TANF Title IV funds to support participants interested in training.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FA6D4D-5FB7-E06B-0136-16F888BAB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1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ACC764D-90C4-62B7-B0BC-E87EA8977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Division of Welfare and Supportive Services</a:t>
            </a:r>
            <a:br>
              <a:rPr lang="en-US" dirty="0"/>
            </a:br>
            <a:r>
              <a:rPr lang="en-US" dirty="0"/>
              <a:t>Performance Slide Narrative</a:t>
            </a:r>
          </a:p>
        </p:txBody>
      </p:sp>
    </p:spTree>
    <p:extLst>
      <p:ext uri="{BB962C8B-B14F-4D97-AF65-F5344CB8AC3E}">
        <p14:creationId xmlns:p14="http://schemas.microsoft.com/office/powerpoint/2010/main" val="151462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9D1EC1-ADC3-2223-2B43-565B7DD9F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84257" y="6356349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9C1D828-F931-464A-8E86-F9D742DA373F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166B64B8-EA94-61F3-FF1B-4231B2859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447" y="0"/>
            <a:ext cx="11670009" cy="1325563"/>
          </a:xfrm>
        </p:spPr>
        <p:txBody>
          <a:bodyPr/>
          <a:lstStyle/>
          <a:p>
            <a:r>
              <a:rPr lang="en-US" dirty="0"/>
              <a:t>Performance Stats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3943136-2F9C-4554-21EF-FF5CD29E7C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76909"/>
              </p:ext>
            </p:extLst>
          </p:nvPr>
        </p:nvGraphicFramePr>
        <p:xfrm>
          <a:off x="357447" y="2015878"/>
          <a:ext cx="5536457" cy="4523033"/>
        </p:xfrm>
        <a:graphic>
          <a:graphicData uri="http://schemas.openxmlformats.org/drawingml/2006/table">
            <a:tbl>
              <a:tblPr firstRow="1" bandRow="1"/>
              <a:tblGrid>
                <a:gridCol w="1848786">
                  <a:extLst>
                    <a:ext uri="{9D8B030D-6E8A-4147-A177-3AD203B41FA5}">
                      <a16:colId xmlns:a16="http://schemas.microsoft.com/office/drawing/2014/main" val="3025953951"/>
                    </a:ext>
                  </a:extLst>
                </a:gridCol>
                <a:gridCol w="1081383">
                  <a:extLst>
                    <a:ext uri="{9D8B030D-6E8A-4147-A177-3AD203B41FA5}">
                      <a16:colId xmlns:a16="http://schemas.microsoft.com/office/drawing/2014/main" val="1092628826"/>
                    </a:ext>
                  </a:extLst>
                </a:gridCol>
                <a:gridCol w="1361938">
                  <a:extLst>
                    <a:ext uri="{9D8B030D-6E8A-4147-A177-3AD203B41FA5}">
                      <a16:colId xmlns:a16="http://schemas.microsoft.com/office/drawing/2014/main" val="3841325940"/>
                    </a:ext>
                  </a:extLst>
                </a:gridCol>
                <a:gridCol w="1244350">
                  <a:extLst>
                    <a:ext uri="{9D8B030D-6E8A-4147-A177-3AD203B41FA5}">
                      <a16:colId xmlns:a16="http://schemas.microsoft.com/office/drawing/2014/main" val="2645628136"/>
                    </a:ext>
                  </a:extLst>
                </a:gridCol>
              </a:tblGrid>
              <a:tr h="770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Last Year</a:t>
                      </a:r>
                    </a:p>
                  </a:txBody>
                  <a:tcPr marL="17597" marR="17597" marT="175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This Actual Year</a:t>
                      </a:r>
                    </a:p>
                  </a:txBody>
                  <a:tcPr marL="17597" marR="17597" marT="175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Difference from Last Year</a:t>
                      </a:r>
                    </a:p>
                  </a:txBody>
                  <a:tcPr marL="17597" marR="17597" marT="1759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423169"/>
                  </a:ext>
                </a:extLst>
              </a:tr>
              <a:tr h="308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Enrolled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decrease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945275"/>
                  </a:ext>
                </a:extLst>
              </a:tr>
              <a:tr h="308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Completed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 decrease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341669"/>
                  </a:ext>
                </a:extLst>
              </a:tr>
              <a:tr h="308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Still Attending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 decrease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943968"/>
                  </a:ext>
                </a:extLst>
              </a:tr>
              <a:tr h="308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Employed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 decrease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0859679"/>
                  </a:ext>
                </a:extLst>
              </a:tr>
              <a:tr h="308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Wage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$15.08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$12.60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 decrease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806305"/>
                  </a:ext>
                </a:extLst>
              </a:tr>
              <a:tr h="5387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DWSS Tuition Funding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$139,503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$33,675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 decrease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362229"/>
                  </a:ext>
                </a:extLst>
              </a:tr>
              <a:tr h="5957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DWSS Support Funding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$36,879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$3,573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 decrease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997017"/>
                  </a:ext>
                </a:extLst>
              </a:tr>
              <a:tr h="5387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WIOA Funding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$221,258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$15,462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 decrease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3606207"/>
                  </a:ext>
                </a:extLst>
              </a:tr>
              <a:tr h="5387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Amount Funded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$397,640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$52,710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 decrease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250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531DD0A-9840-28D0-AE3F-2E60320811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494790"/>
              </p:ext>
            </p:extLst>
          </p:nvPr>
        </p:nvGraphicFramePr>
        <p:xfrm>
          <a:off x="6003235" y="2015877"/>
          <a:ext cx="5536457" cy="4523034"/>
        </p:xfrm>
        <a:graphic>
          <a:graphicData uri="http://schemas.openxmlformats.org/drawingml/2006/table">
            <a:tbl>
              <a:tblPr firstRow="1" bandRow="1"/>
              <a:tblGrid>
                <a:gridCol w="1848786">
                  <a:extLst>
                    <a:ext uri="{9D8B030D-6E8A-4147-A177-3AD203B41FA5}">
                      <a16:colId xmlns:a16="http://schemas.microsoft.com/office/drawing/2014/main" val="3529709846"/>
                    </a:ext>
                  </a:extLst>
                </a:gridCol>
                <a:gridCol w="1081383">
                  <a:extLst>
                    <a:ext uri="{9D8B030D-6E8A-4147-A177-3AD203B41FA5}">
                      <a16:colId xmlns:a16="http://schemas.microsoft.com/office/drawing/2014/main" val="2210090588"/>
                    </a:ext>
                  </a:extLst>
                </a:gridCol>
                <a:gridCol w="1361938">
                  <a:extLst>
                    <a:ext uri="{9D8B030D-6E8A-4147-A177-3AD203B41FA5}">
                      <a16:colId xmlns:a16="http://schemas.microsoft.com/office/drawing/2014/main" val="881126758"/>
                    </a:ext>
                  </a:extLst>
                </a:gridCol>
                <a:gridCol w="1244350">
                  <a:extLst>
                    <a:ext uri="{9D8B030D-6E8A-4147-A177-3AD203B41FA5}">
                      <a16:colId xmlns:a16="http://schemas.microsoft.com/office/drawing/2014/main" val="4111270340"/>
                    </a:ext>
                  </a:extLst>
                </a:gridCol>
              </a:tblGrid>
              <a:tr h="749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Last Year</a:t>
                      </a:r>
                    </a:p>
                  </a:txBody>
                  <a:tcPr marL="17597" marR="17597" marT="175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This Actual Year</a:t>
                      </a:r>
                    </a:p>
                  </a:txBody>
                  <a:tcPr marL="17597" marR="17597" marT="175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Difference from Last Year</a:t>
                      </a:r>
                    </a:p>
                  </a:txBody>
                  <a:tcPr marL="17597" marR="17597" marT="1759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478654"/>
                  </a:ext>
                </a:extLst>
              </a:tr>
              <a:tr h="351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Enrolled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10% decrease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821633"/>
                  </a:ext>
                </a:extLst>
              </a:tr>
              <a:tr h="351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Completed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55% increase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8058213"/>
                  </a:ext>
                </a:extLst>
              </a:tr>
              <a:tr h="351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Still Attending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99515"/>
                  </a:ext>
                </a:extLst>
              </a:tr>
              <a:tr h="351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Employed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3% decrease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078365"/>
                  </a:ext>
                </a:extLst>
              </a:tr>
              <a:tr h="351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Wage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$15.08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$17.00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13% increase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78082"/>
                  </a:ext>
                </a:extLst>
              </a:tr>
              <a:tr h="505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DWSS Tuition Funding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$139,503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5314280"/>
                  </a:ext>
                </a:extLst>
              </a:tr>
              <a:tr h="544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DWSS Support Funding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$36,879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$43,573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18% increase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121806"/>
                  </a:ext>
                </a:extLst>
              </a:tr>
              <a:tr h="483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WIOA Funding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$221,258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156061"/>
                  </a:ext>
                </a:extLst>
              </a:tr>
              <a:tr h="483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Amount Funded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$397,640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17597" marR="17597" marT="17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48237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07113E7-C727-6072-A3D3-51164F1979F6}"/>
              </a:ext>
            </a:extLst>
          </p:cNvPr>
          <p:cNvSpPr txBox="1"/>
          <p:nvPr/>
        </p:nvSpPr>
        <p:spPr>
          <a:xfrm>
            <a:off x="357448" y="1502702"/>
            <a:ext cx="5536456" cy="51317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 lnSpcReduction="20000"/>
          </a:bodyPr>
          <a:lstStyle/>
          <a:p>
            <a:pPr algn="ctr"/>
            <a:r>
              <a:rPr lang="en-US" dirty="0"/>
              <a:t>Title IV DWSS</a:t>
            </a:r>
          </a:p>
          <a:p>
            <a:pPr algn="ctr"/>
            <a:r>
              <a:rPr lang="en-US" dirty="0"/>
              <a:t>Vocational Training Results as of December 2023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6E90D2-61A4-4950-9B20-36C7A3CD7733}"/>
              </a:ext>
            </a:extLst>
          </p:cNvPr>
          <p:cNvSpPr txBox="1"/>
          <p:nvPr/>
        </p:nvSpPr>
        <p:spPr>
          <a:xfrm>
            <a:off x="5893904" y="1507907"/>
            <a:ext cx="5536456" cy="51317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 lnSpcReduction="20000"/>
          </a:bodyPr>
          <a:lstStyle/>
          <a:p>
            <a:pPr algn="ctr"/>
            <a:r>
              <a:rPr lang="en-US" dirty="0"/>
              <a:t>Title IV DWSS</a:t>
            </a:r>
          </a:p>
          <a:p>
            <a:pPr algn="ctr"/>
            <a:r>
              <a:rPr lang="en-US" dirty="0"/>
              <a:t>Vocational Training Projections for June 2024</a:t>
            </a:r>
          </a:p>
        </p:txBody>
      </p:sp>
    </p:spTree>
    <p:extLst>
      <p:ext uri="{BB962C8B-B14F-4D97-AF65-F5344CB8AC3E}">
        <p14:creationId xmlns:p14="http://schemas.microsoft.com/office/powerpoint/2010/main" val="533328445"/>
      </p:ext>
    </p:extLst>
  </p:cSld>
  <p:clrMapOvr>
    <a:masterClrMapping/>
  </p:clrMapOvr>
</p:sld>
</file>

<file path=ppt/theme/theme1.xml><?xml version="1.0" encoding="utf-8"?>
<a:theme xmlns:a="http://schemas.openxmlformats.org/drawingml/2006/main" name="DHHS_Ma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HHS_PPTX_Template_2023" id="{EAB0D83F-CE03-4370-9763-FCE75C77038E}" vid="{28CFF413-DECB-43C3-8F13-D1BA86DA6A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DHHS_PPTX_Template_2023</Template>
  <TotalTime>5357</TotalTime>
  <Words>374</Words>
  <Application>Microsoft Office PowerPoint</Application>
  <PresentationFormat>Widescreen</PresentationFormat>
  <Paragraphs>97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DHHS_Master</vt:lpstr>
      <vt:lpstr>Division of Welfare and Supportive Services Performance Slide Narrative</vt:lpstr>
      <vt:lpstr>Performance Stats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Wortman-Meshberger</dc:creator>
  <cp:lastModifiedBy>Michael A. Yoder</cp:lastModifiedBy>
  <cp:revision>21</cp:revision>
  <cp:lastPrinted>2023-12-05T19:08:16Z</cp:lastPrinted>
  <dcterms:created xsi:type="dcterms:W3CDTF">2023-01-24T17:39:10Z</dcterms:created>
  <dcterms:modified xsi:type="dcterms:W3CDTF">2023-12-08T17:55:55Z</dcterms:modified>
  <cp:contentStatus/>
</cp:coreProperties>
</file>