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3529" autoAdjust="0"/>
  </p:normalViewPr>
  <p:slideViewPr>
    <p:cSldViewPr snapToGrid="0">
      <p:cViewPr varScale="1">
        <p:scale>
          <a:sx n="82" d="100"/>
          <a:sy n="82" d="100"/>
        </p:scale>
        <p:origin x="835"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4926AF-8D57-497C-842F-960376F33125}"/>
              </a:ext>
            </a:extLst>
          </p:cNvPr>
          <p:cNvSpPr/>
          <p:nvPr userDrawn="1"/>
        </p:nvSpPr>
        <p:spPr>
          <a:xfrm>
            <a:off x="0" y="-10632"/>
            <a:ext cx="12192000" cy="6858000"/>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a:spLocks noChangeArrowheads="1"/>
          </p:cNvSpPr>
          <p:nvPr/>
        </p:nvSpPr>
        <p:spPr bwMode="white">
          <a:xfrm>
            <a:off x="9991770" y="1143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9665575" y="1143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9437852" y="1143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070C0"/>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7DC11CF-C8FA-4F30-910E-A75224854733}"/>
              </a:ext>
            </a:extLst>
          </p:cNvPr>
          <p:cNvPicPr>
            <a:picLocks noChangeAspect="1"/>
          </p:cNvPicPr>
          <p:nvPr userDrawn="1"/>
        </p:nvPicPr>
        <p:blipFill>
          <a:blip r:embed="rId2"/>
          <a:stretch>
            <a:fillRect/>
          </a:stretch>
        </p:blipFill>
        <p:spPr>
          <a:xfrm>
            <a:off x="11698229" y="139107"/>
            <a:ext cx="1058732" cy="1058732"/>
          </a:xfrm>
          <a:prstGeom prst="rect">
            <a:avLst/>
          </a:prstGeom>
        </p:spPr>
      </p:pic>
      <p:grpSp>
        <p:nvGrpSpPr>
          <p:cNvPr id="10" name="Group 9">
            <a:extLst>
              <a:ext uri="{FF2B5EF4-FFF2-40B4-BE49-F238E27FC236}">
                <a16:creationId xmlns:a16="http://schemas.microsoft.com/office/drawing/2014/main" id="{900460E8-C521-429C-9D26-9CE344D46EB9}"/>
              </a:ext>
            </a:extLst>
          </p:cNvPr>
          <p:cNvGrpSpPr/>
          <p:nvPr userDrawn="1"/>
        </p:nvGrpSpPr>
        <p:grpSpPr>
          <a:xfrm>
            <a:off x="11784545" y="5806275"/>
            <a:ext cx="1557691" cy="731850"/>
            <a:chOff x="10232953" y="6088754"/>
            <a:chExt cx="1557691" cy="731850"/>
          </a:xfrm>
        </p:grpSpPr>
        <p:sp>
          <p:nvSpPr>
            <p:cNvPr id="11" name="Oval 10">
              <a:extLst>
                <a:ext uri="{FF2B5EF4-FFF2-40B4-BE49-F238E27FC236}">
                  <a16:creationId xmlns:a16="http://schemas.microsoft.com/office/drawing/2014/main" id="{13927FD1-6460-4ADF-A044-B5DDD474F548}"/>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3" name="Picture 12">
              <a:extLst>
                <a:ext uri="{FF2B5EF4-FFF2-40B4-BE49-F238E27FC236}">
                  <a16:creationId xmlns:a16="http://schemas.microsoft.com/office/drawing/2014/main" id="{E2973B4C-5262-43AE-A572-1631E26F056D}"/>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pic>
        <p:nvPicPr>
          <p:cNvPr id="8" name="Picture 7">
            <a:extLst>
              <a:ext uri="{FF2B5EF4-FFF2-40B4-BE49-F238E27FC236}">
                <a16:creationId xmlns:a16="http://schemas.microsoft.com/office/drawing/2014/main" id="{DCFF8532-44E2-4EDA-8732-46AE57D10AE9}"/>
              </a:ext>
            </a:extLst>
          </p:cNvPr>
          <p:cNvPicPr>
            <a:picLocks noChangeAspect="1"/>
          </p:cNvPicPr>
          <p:nvPr userDrawn="1"/>
        </p:nvPicPr>
        <p:blipFill>
          <a:blip r:embed="rId2"/>
          <a:stretch>
            <a:fillRect/>
          </a:stretch>
        </p:blipFill>
        <p:spPr>
          <a:xfrm>
            <a:off x="11011348" y="139107"/>
            <a:ext cx="1058732" cy="1058732"/>
          </a:xfrm>
          <a:prstGeom prst="rect">
            <a:avLst/>
          </a:prstGeom>
        </p:spPr>
      </p:pic>
      <p:grpSp>
        <p:nvGrpSpPr>
          <p:cNvPr id="9" name="Group 8">
            <a:extLst>
              <a:ext uri="{FF2B5EF4-FFF2-40B4-BE49-F238E27FC236}">
                <a16:creationId xmlns:a16="http://schemas.microsoft.com/office/drawing/2014/main" id="{C55699D5-2AAF-4D9B-B618-60C541128996}"/>
              </a:ext>
            </a:extLst>
          </p:cNvPr>
          <p:cNvGrpSpPr/>
          <p:nvPr userDrawn="1"/>
        </p:nvGrpSpPr>
        <p:grpSpPr>
          <a:xfrm>
            <a:off x="11133267" y="6018869"/>
            <a:ext cx="1058733" cy="630450"/>
            <a:chOff x="10232953" y="6088754"/>
            <a:chExt cx="1557691" cy="731850"/>
          </a:xfrm>
        </p:grpSpPr>
        <p:sp>
          <p:nvSpPr>
            <p:cNvPr id="10" name="Oval 9">
              <a:extLst>
                <a:ext uri="{FF2B5EF4-FFF2-40B4-BE49-F238E27FC236}">
                  <a16:creationId xmlns:a16="http://schemas.microsoft.com/office/drawing/2014/main" id="{769EE4B6-3681-4D32-829A-4294ED73A40A}"/>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1" name="Picture 10">
              <a:extLst>
                <a:ext uri="{FF2B5EF4-FFF2-40B4-BE49-F238E27FC236}">
                  <a16:creationId xmlns:a16="http://schemas.microsoft.com/office/drawing/2014/main" id="{C87F634E-AA07-4E2A-9EB1-D499307B6DD0}"/>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pic>
        <p:nvPicPr>
          <p:cNvPr id="14" name="Picture 13">
            <a:extLst>
              <a:ext uri="{FF2B5EF4-FFF2-40B4-BE49-F238E27FC236}">
                <a16:creationId xmlns:a16="http://schemas.microsoft.com/office/drawing/2014/main" id="{41DBC786-EA5B-4F6B-8D81-908C274A28EF}"/>
              </a:ext>
            </a:extLst>
          </p:cNvPr>
          <p:cNvPicPr>
            <a:picLocks noChangeAspect="1"/>
          </p:cNvPicPr>
          <p:nvPr userDrawn="1"/>
        </p:nvPicPr>
        <p:blipFill>
          <a:blip r:embed="rId2"/>
          <a:stretch>
            <a:fillRect/>
          </a:stretch>
        </p:blipFill>
        <p:spPr>
          <a:xfrm>
            <a:off x="11011348" y="139107"/>
            <a:ext cx="1058732" cy="1058732"/>
          </a:xfrm>
          <a:prstGeom prst="rect">
            <a:avLst/>
          </a:prstGeom>
        </p:spPr>
      </p:pic>
      <p:grpSp>
        <p:nvGrpSpPr>
          <p:cNvPr id="15" name="Group 14">
            <a:extLst>
              <a:ext uri="{FF2B5EF4-FFF2-40B4-BE49-F238E27FC236}">
                <a16:creationId xmlns:a16="http://schemas.microsoft.com/office/drawing/2014/main" id="{5C86B382-703F-4A1F-8D7E-C944720F0E83}"/>
              </a:ext>
            </a:extLst>
          </p:cNvPr>
          <p:cNvGrpSpPr/>
          <p:nvPr userDrawn="1"/>
        </p:nvGrpSpPr>
        <p:grpSpPr>
          <a:xfrm>
            <a:off x="11133267" y="6018869"/>
            <a:ext cx="1058733" cy="630450"/>
            <a:chOff x="10232953" y="6088754"/>
            <a:chExt cx="1557691" cy="731850"/>
          </a:xfrm>
        </p:grpSpPr>
        <p:sp>
          <p:nvSpPr>
            <p:cNvPr id="16" name="Oval 15">
              <a:extLst>
                <a:ext uri="{FF2B5EF4-FFF2-40B4-BE49-F238E27FC236}">
                  <a16:creationId xmlns:a16="http://schemas.microsoft.com/office/drawing/2014/main" id="{3CA7414E-76B1-41DE-8F07-713B84E43F8B}"/>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7" name="Picture 16">
              <a:extLst>
                <a:ext uri="{FF2B5EF4-FFF2-40B4-BE49-F238E27FC236}">
                  <a16:creationId xmlns:a16="http://schemas.microsoft.com/office/drawing/2014/main" id="{49B14D94-915D-4823-AFE3-D2872F2DBEDB}"/>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12/6/2023</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pic>
        <p:nvPicPr>
          <p:cNvPr id="7" name="Picture 6">
            <a:extLst>
              <a:ext uri="{FF2B5EF4-FFF2-40B4-BE49-F238E27FC236}">
                <a16:creationId xmlns:a16="http://schemas.microsoft.com/office/drawing/2014/main" id="{AE92CE6B-8BEA-4FB3-8BA8-01FD9B58226D}"/>
              </a:ext>
            </a:extLst>
          </p:cNvPr>
          <p:cNvPicPr>
            <a:picLocks noChangeAspect="1"/>
          </p:cNvPicPr>
          <p:nvPr userDrawn="1"/>
        </p:nvPicPr>
        <p:blipFill>
          <a:blip r:embed="rId2"/>
          <a:stretch>
            <a:fillRect/>
          </a:stretch>
        </p:blipFill>
        <p:spPr>
          <a:xfrm>
            <a:off x="11034208" y="139107"/>
            <a:ext cx="1058732" cy="1058732"/>
          </a:xfrm>
          <a:prstGeom prst="rect">
            <a:avLst/>
          </a:prstGeom>
        </p:spPr>
      </p:pic>
      <p:grpSp>
        <p:nvGrpSpPr>
          <p:cNvPr id="8" name="Group 7">
            <a:extLst>
              <a:ext uri="{FF2B5EF4-FFF2-40B4-BE49-F238E27FC236}">
                <a16:creationId xmlns:a16="http://schemas.microsoft.com/office/drawing/2014/main" id="{B7B229C9-D1AD-4AB0-8B24-6979DB9880B7}"/>
              </a:ext>
            </a:extLst>
          </p:cNvPr>
          <p:cNvGrpSpPr/>
          <p:nvPr userDrawn="1"/>
        </p:nvGrpSpPr>
        <p:grpSpPr>
          <a:xfrm>
            <a:off x="11133267" y="6018869"/>
            <a:ext cx="1058733" cy="630450"/>
            <a:chOff x="10232953" y="6088754"/>
            <a:chExt cx="1557691" cy="731850"/>
          </a:xfrm>
        </p:grpSpPr>
        <p:sp>
          <p:nvSpPr>
            <p:cNvPr id="9" name="Oval 8">
              <a:extLst>
                <a:ext uri="{FF2B5EF4-FFF2-40B4-BE49-F238E27FC236}">
                  <a16:creationId xmlns:a16="http://schemas.microsoft.com/office/drawing/2014/main" id="{D92CD454-169D-4F48-9086-F9DE291B18A3}"/>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0" name="Picture 9">
              <a:extLst>
                <a:ext uri="{FF2B5EF4-FFF2-40B4-BE49-F238E27FC236}">
                  <a16:creationId xmlns:a16="http://schemas.microsoft.com/office/drawing/2014/main" id="{2079AE95-3016-4163-8046-C3C0485BF73F}"/>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12/6/2023</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51CB5EF-A828-4807-B549-51A2E30686CF}"/>
              </a:ext>
            </a:extLst>
          </p:cNvPr>
          <p:cNvSpPr/>
          <p:nvPr userDrawn="1"/>
        </p:nvSpPr>
        <p:spPr>
          <a:xfrm>
            <a:off x="0" y="-10632"/>
            <a:ext cx="12192000" cy="6858000"/>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a:spLocks noChangeArrowheads="1"/>
          </p:cNvSpPr>
          <p:nvPr/>
        </p:nvSpPr>
        <p:spPr bwMode="white">
          <a:xfrm>
            <a:off x="9831071"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9513570" y="-16619"/>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bg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9231208" y="4253"/>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070C0"/>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BC9F88C4-152A-477D-A9D2-7E6719B6E574}"/>
              </a:ext>
            </a:extLst>
          </p:cNvPr>
          <p:cNvPicPr>
            <a:picLocks noChangeAspect="1"/>
          </p:cNvPicPr>
          <p:nvPr userDrawn="1"/>
        </p:nvPicPr>
        <p:blipFill>
          <a:blip r:embed="rId2"/>
          <a:stretch>
            <a:fillRect/>
          </a:stretch>
        </p:blipFill>
        <p:spPr>
          <a:xfrm>
            <a:off x="11441606" y="139107"/>
            <a:ext cx="1058732" cy="1058732"/>
          </a:xfrm>
          <a:prstGeom prst="rect">
            <a:avLst/>
          </a:prstGeom>
        </p:spPr>
      </p:pic>
      <p:grpSp>
        <p:nvGrpSpPr>
          <p:cNvPr id="9" name="Group 8">
            <a:extLst>
              <a:ext uri="{FF2B5EF4-FFF2-40B4-BE49-F238E27FC236}">
                <a16:creationId xmlns:a16="http://schemas.microsoft.com/office/drawing/2014/main" id="{C79F3EB9-5A03-4B5C-9CE6-F702B016F48B}"/>
              </a:ext>
            </a:extLst>
          </p:cNvPr>
          <p:cNvGrpSpPr/>
          <p:nvPr userDrawn="1"/>
        </p:nvGrpSpPr>
        <p:grpSpPr>
          <a:xfrm>
            <a:off x="11451509" y="5170965"/>
            <a:ext cx="1557691" cy="731850"/>
            <a:chOff x="10232953" y="6088754"/>
            <a:chExt cx="1557691" cy="731850"/>
          </a:xfrm>
        </p:grpSpPr>
        <p:sp>
          <p:nvSpPr>
            <p:cNvPr id="13" name="Oval 12">
              <a:extLst>
                <a:ext uri="{FF2B5EF4-FFF2-40B4-BE49-F238E27FC236}">
                  <a16:creationId xmlns:a16="http://schemas.microsoft.com/office/drawing/2014/main" id="{A874DEE0-BCA9-47DE-8457-4ABF53E54508}"/>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4" name="Picture 13">
              <a:extLst>
                <a:ext uri="{FF2B5EF4-FFF2-40B4-BE49-F238E27FC236}">
                  <a16:creationId xmlns:a16="http://schemas.microsoft.com/office/drawing/2014/main" id="{7D7E599E-ECB9-48A7-B592-AEC1A98839A5}"/>
                </a:ext>
              </a:extLst>
            </p:cNvPr>
            <p:cNvPicPr>
              <a:picLocks noChangeAspect="1"/>
            </p:cNvPicPr>
            <p:nvPr userDrawn="1"/>
          </p:nvPicPr>
          <p:blipFill>
            <a:blip r:embed="rId3"/>
            <a:stretch>
              <a:fillRect/>
            </a:stretch>
          </p:blipFill>
          <p:spPr>
            <a:xfrm>
              <a:off x="10232953" y="6088754"/>
              <a:ext cx="1557691" cy="681490"/>
            </a:xfrm>
            <a:prstGeom prst="rect">
              <a:avLst/>
            </a:prstGeom>
          </p:spPr>
        </p:pic>
      </p:grpSp>
      <p:pic>
        <p:nvPicPr>
          <p:cNvPr id="7" name="Picture 6" descr="A large building&#10;&#10;Description automatically generated">
            <a:extLst>
              <a:ext uri="{FF2B5EF4-FFF2-40B4-BE49-F238E27FC236}">
                <a16:creationId xmlns:a16="http://schemas.microsoft.com/office/drawing/2014/main" id="{2CEA87A6-6F87-45A0-8616-847842B724F5}"/>
              </a:ext>
            </a:extLst>
          </p:cNvPr>
          <p:cNvPicPr>
            <a:picLocks noChangeAspect="1"/>
          </p:cNvPicPr>
          <p:nvPr userDrawn="1"/>
        </p:nvPicPr>
        <p:blipFill>
          <a:blip r:embed="rId4"/>
          <a:stretch>
            <a:fillRect/>
          </a:stretch>
        </p:blipFill>
        <p:spPr>
          <a:xfrm>
            <a:off x="13529231" y="31504"/>
            <a:ext cx="1933575" cy="6837128"/>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04BD54-8AFC-4130-B0E3-C926A6DD8BB6}"/>
              </a:ext>
            </a:extLst>
          </p:cNvPr>
          <p:cNvSpPr/>
          <p:nvPr userDrawn="1"/>
        </p:nvSpPr>
        <p:spPr>
          <a:xfrm>
            <a:off x="0" y="-10632"/>
            <a:ext cx="12192000" cy="6858000"/>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bg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rgbClr val="0070C0"/>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54E7D6EC-3F0F-4F43-88E8-BBC92E19CE84}"/>
              </a:ext>
            </a:extLst>
          </p:cNvPr>
          <p:cNvPicPr>
            <a:picLocks noChangeAspect="1"/>
          </p:cNvPicPr>
          <p:nvPr userDrawn="1"/>
        </p:nvPicPr>
        <p:blipFill>
          <a:blip r:embed="rId2"/>
          <a:stretch>
            <a:fillRect/>
          </a:stretch>
        </p:blipFill>
        <p:spPr>
          <a:xfrm>
            <a:off x="10577008" y="139107"/>
            <a:ext cx="1058732" cy="1058732"/>
          </a:xfrm>
          <a:prstGeom prst="rect">
            <a:avLst/>
          </a:prstGeom>
        </p:spPr>
      </p:pic>
      <p:grpSp>
        <p:nvGrpSpPr>
          <p:cNvPr id="18" name="Group 17">
            <a:extLst>
              <a:ext uri="{FF2B5EF4-FFF2-40B4-BE49-F238E27FC236}">
                <a16:creationId xmlns:a16="http://schemas.microsoft.com/office/drawing/2014/main" id="{89179F4E-1AE2-4466-842D-FDA579983F6D}"/>
              </a:ext>
            </a:extLst>
          </p:cNvPr>
          <p:cNvGrpSpPr/>
          <p:nvPr userDrawn="1"/>
        </p:nvGrpSpPr>
        <p:grpSpPr>
          <a:xfrm>
            <a:off x="10542269" y="5907033"/>
            <a:ext cx="1557691" cy="731850"/>
            <a:chOff x="10232953" y="6088754"/>
            <a:chExt cx="1557691" cy="731850"/>
          </a:xfrm>
        </p:grpSpPr>
        <p:sp>
          <p:nvSpPr>
            <p:cNvPr id="19" name="Oval 18">
              <a:extLst>
                <a:ext uri="{FF2B5EF4-FFF2-40B4-BE49-F238E27FC236}">
                  <a16:creationId xmlns:a16="http://schemas.microsoft.com/office/drawing/2014/main" id="{9782F96C-957E-4C3F-8235-F25777F2020A}"/>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0" name="Picture 19">
              <a:extLst>
                <a:ext uri="{FF2B5EF4-FFF2-40B4-BE49-F238E27FC236}">
                  <a16:creationId xmlns:a16="http://schemas.microsoft.com/office/drawing/2014/main" id="{9E9DAFE7-B7E5-45B7-AE3B-4E6F2E7BA540}"/>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pic>
        <p:nvPicPr>
          <p:cNvPr id="8" name="Picture 7">
            <a:extLst>
              <a:ext uri="{FF2B5EF4-FFF2-40B4-BE49-F238E27FC236}">
                <a16:creationId xmlns:a16="http://schemas.microsoft.com/office/drawing/2014/main" id="{FF847CD3-466F-4436-BA99-3D509148C70F}"/>
              </a:ext>
            </a:extLst>
          </p:cNvPr>
          <p:cNvPicPr>
            <a:picLocks noChangeAspect="1"/>
          </p:cNvPicPr>
          <p:nvPr userDrawn="1"/>
        </p:nvPicPr>
        <p:blipFill>
          <a:blip r:embed="rId2"/>
          <a:stretch>
            <a:fillRect/>
          </a:stretch>
        </p:blipFill>
        <p:spPr>
          <a:xfrm>
            <a:off x="11022778" y="139107"/>
            <a:ext cx="1058732" cy="1058732"/>
          </a:xfrm>
          <a:prstGeom prst="rect">
            <a:avLst/>
          </a:prstGeom>
        </p:spPr>
      </p:pic>
      <p:grpSp>
        <p:nvGrpSpPr>
          <p:cNvPr id="9" name="Group 8">
            <a:extLst>
              <a:ext uri="{FF2B5EF4-FFF2-40B4-BE49-F238E27FC236}">
                <a16:creationId xmlns:a16="http://schemas.microsoft.com/office/drawing/2014/main" id="{433C4935-B78C-45FD-AA27-F4B2B7157A20}"/>
              </a:ext>
            </a:extLst>
          </p:cNvPr>
          <p:cNvGrpSpPr/>
          <p:nvPr userDrawn="1"/>
        </p:nvGrpSpPr>
        <p:grpSpPr>
          <a:xfrm>
            <a:off x="11133267" y="6018869"/>
            <a:ext cx="1058733" cy="630450"/>
            <a:chOff x="10232953" y="6088754"/>
            <a:chExt cx="1557691" cy="731850"/>
          </a:xfrm>
        </p:grpSpPr>
        <p:sp>
          <p:nvSpPr>
            <p:cNvPr id="10" name="Oval 9">
              <a:extLst>
                <a:ext uri="{FF2B5EF4-FFF2-40B4-BE49-F238E27FC236}">
                  <a16:creationId xmlns:a16="http://schemas.microsoft.com/office/drawing/2014/main" id="{A92D5DB6-67DD-4835-9EBA-9D5B79F28C68}"/>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1" name="Picture 10">
              <a:extLst>
                <a:ext uri="{FF2B5EF4-FFF2-40B4-BE49-F238E27FC236}">
                  <a16:creationId xmlns:a16="http://schemas.microsoft.com/office/drawing/2014/main" id="{FCB2FF08-DE6A-4DDF-BCB3-889B5F748492}"/>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12/6/2023</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pic>
        <p:nvPicPr>
          <p:cNvPr id="10" name="Picture 9">
            <a:extLst>
              <a:ext uri="{FF2B5EF4-FFF2-40B4-BE49-F238E27FC236}">
                <a16:creationId xmlns:a16="http://schemas.microsoft.com/office/drawing/2014/main" id="{315A4F88-4267-48B7-A701-487E8637E068}"/>
              </a:ext>
            </a:extLst>
          </p:cNvPr>
          <p:cNvPicPr>
            <a:picLocks noChangeAspect="1"/>
          </p:cNvPicPr>
          <p:nvPr userDrawn="1"/>
        </p:nvPicPr>
        <p:blipFill>
          <a:blip r:embed="rId2"/>
          <a:stretch>
            <a:fillRect/>
          </a:stretch>
        </p:blipFill>
        <p:spPr>
          <a:xfrm>
            <a:off x="11045638" y="139107"/>
            <a:ext cx="1058732" cy="1058732"/>
          </a:xfrm>
          <a:prstGeom prst="rect">
            <a:avLst/>
          </a:prstGeom>
        </p:spPr>
      </p:pic>
      <p:grpSp>
        <p:nvGrpSpPr>
          <p:cNvPr id="11" name="Group 10">
            <a:extLst>
              <a:ext uri="{FF2B5EF4-FFF2-40B4-BE49-F238E27FC236}">
                <a16:creationId xmlns:a16="http://schemas.microsoft.com/office/drawing/2014/main" id="{8E13D888-23A2-4BD4-A22E-39FC9F5A088F}"/>
              </a:ext>
            </a:extLst>
          </p:cNvPr>
          <p:cNvGrpSpPr/>
          <p:nvPr userDrawn="1"/>
        </p:nvGrpSpPr>
        <p:grpSpPr>
          <a:xfrm>
            <a:off x="11133267" y="6018869"/>
            <a:ext cx="1058733" cy="630450"/>
            <a:chOff x="10232953" y="6088754"/>
            <a:chExt cx="1557691" cy="731850"/>
          </a:xfrm>
        </p:grpSpPr>
        <p:sp>
          <p:nvSpPr>
            <p:cNvPr id="12" name="Oval 11">
              <a:extLst>
                <a:ext uri="{FF2B5EF4-FFF2-40B4-BE49-F238E27FC236}">
                  <a16:creationId xmlns:a16="http://schemas.microsoft.com/office/drawing/2014/main" id="{4A074856-DF5F-4B50-B4AD-F67470DCD202}"/>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3" name="Picture 12">
              <a:extLst>
                <a:ext uri="{FF2B5EF4-FFF2-40B4-BE49-F238E27FC236}">
                  <a16:creationId xmlns:a16="http://schemas.microsoft.com/office/drawing/2014/main" id="{9138D3AA-17BD-4E82-8EA7-DC81B7BA821A}"/>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12/6/2023</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pic>
        <p:nvPicPr>
          <p:cNvPr id="6" name="Picture 5">
            <a:extLst>
              <a:ext uri="{FF2B5EF4-FFF2-40B4-BE49-F238E27FC236}">
                <a16:creationId xmlns:a16="http://schemas.microsoft.com/office/drawing/2014/main" id="{BFAA9E55-FCFC-456D-A533-807FE6CF03E9}"/>
              </a:ext>
            </a:extLst>
          </p:cNvPr>
          <p:cNvPicPr>
            <a:picLocks noChangeAspect="1"/>
          </p:cNvPicPr>
          <p:nvPr userDrawn="1"/>
        </p:nvPicPr>
        <p:blipFill>
          <a:blip r:embed="rId2"/>
          <a:stretch>
            <a:fillRect/>
          </a:stretch>
        </p:blipFill>
        <p:spPr>
          <a:xfrm>
            <a:off x="11034208" y="139107"/>
            <a:ext cx="1058732" cy="1058732"/>
          </a:xfrm>
          <a:prstGeom prst="rect">
            <a:avLst/>
          </a:prstGeom>
        </p:spPr>
      </p:pic>
      <p:grpSp>
        <p:nvGrpSpPr>
          <p:cNvPr id="7" name="Group 6">
            <a:extLst>
              <a:ext uri="{FF2B5EF4-FFF2-40B4-BE49-F238E27FC236}">
                <a16:creationId xmlns:a16="http://schemas.microsoft.com/office/drawing/2014/main" id="{097AABCE-C02A-4F3A-9DA2-146B67CAED12}"/>
              </a:ext>
            </a:extLst>
          </p:cNvPr>
          <p:cNvGrpSpPr/>
          <p:nvPr userDrawn="1"/>
        </p:nvGrpSpPr>
        <p:grpSpPr>
          <a:xfrm>
            <a:off x="11133267" y="6018869"/>
            <a:ext cx="1058733" cy="630450"/>
            <a:chOff x="10232953" y="6088754"/>
            <a:chExt cx="1557691" cy="731850"/>
          </a:xfrm>
        </p:grpSpPr>
        <p:sp>
          <p:nvSpPr>
            <p:cNvPr id="8" name="Oval 7">
              <a:extLst>
                <a:ext uri="{FF2B5EF4-FFF2-40B4-BE49-F238E27FC236}">
                  <a16:creationId xmlns:a16="http://schemas.microsoft.com/office/drawing/2014/main" id="{8F04F307-BF8B-4405-A77E-4552BA2336B5}"/>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9" name="Picture 8">
              <a:extLst>
                <a:ext uri="{FF2B5EF4-FFF2-40B4-BE49-F238E27FC236}">
                  <a16:creationId xmlns:a16="http://schemas.microsoft.com/office/drawing/2014/main" id="{0E21B406-8F32-47CB-A03C-5A6165687330}"/>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12/6/2023</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12/6/2023</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pic>
        <p:nvPicPr>
          <p:cNvPr id="8" name="Picture 7">
            <a:extLst>
              <a:ext uri="{FF2B5EF4-FFF2-40B4-BE49-F238E27FC236}">
                <a16:creationId xmlns:a16="http://schemas.microsoft.com/office/drawing/2014/main" id="{B85325C8-FED7-40C9-A1EF-B94D2370E344}"/>
              </a:ext>
            </a:extLst>
          </p:cNvPr>
          <p:cNvPicPr>
            <a:picLocks noChangeAspect="1"/>
          </p:cNvPicPr>
          <p:nvPr userDrawn="1"/>
        </p:nvPicPr>
        <p:blipFill>
          <a:blip r:embed="rId2"/>
          <a:stretch>
            <a:fillRect/>
          </a:stretch>
        </p:blipFill>
        <p:spPr>
          <a:xfrm>
            <a:off x="11045638" y="139107"/>
            <a:ext cx="1058732" cy="1058732"/>
          </a:xfrm>
          <a:prstGeom prst="rect">
            <a:avLst/>
          </a:prstGeom>
        </p:spPr>
      </p:pic>
      <p:grpSp>
        <p:nvGrpSpPr>
          <p:cNvPr id="9" name="Group 8">
            <a:extLst>
              <a:ext uri="{FF2B5EF4-FFF2-40B4-BE49-F238E27FC236}">
                <a16:creationId xmlns:a16="http://schemas.microsoft.com/office/drawing/2014/main" id="{2D65BD1F-3906-4A98-A09A-9710C35AA272}"/>
              </a:ext>
            </a:extLst>
          </p:cNvPr>
          <p:cNvGrpSpPr/>
          <p:nvPr userDrawn="1"/>
        </p:nvGrpSpPr>
        <p:grpSpPr>
          <a:xfrm>
            <a:off x="11133267" y="6018869"/>
            <a:ext cx="1058733" cy="630450"/>
            <a:chOff x="10232953" y="6088754"/>
            <a:chExt cx="1557691" cy="731850"/>
          </a:xfrm>
        </p:grpSpPr>
        <p:sp>
          <p:nvSpPr>
            <p:cNvPr id="10" name="Oval 9">
              <a:extLst>
                <a:ext uri="{FF2B5EF4-FFF2-40B4-BE49-F238E27FC236}">
                  <a16:creationId xmlns:a16="http://schemas.microsoft.com/office/drawing/2014/main" id="{5912C78C-BE6F-498B-961A-7A4514209889}"/>
                </a:ext>
              </a:extLst>
            </p:cNvPr>
            <p:cNvSpPr/>
            <p:nvPr userDrawn="1"/>
          </p:nvSpPr>
          <p:spPr>
            <a:xfrm>
              <a:off x="10317931" y="6174889"/>
              <a:ext cx="1387737" cy="645715"/>
            </a:xfrm>
            <a:prstGeom prst="ellipse">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1" name="Picture 10">
              <a:extLst>
                <a:ext uri="{FF2B5EF4-FFF2-40B4-BE49-F238E27FC236}">
                  <a16:creationId xmlns:a16="http://schemas.microsoft.com/office/drawing/2014/main" id="{4DB9AFC5-8F62-4127-B8BB-E8160B204101}"/>
                </a:ext>
              </a:extLst>
            </p:cNvPr>
            <p:cNvPicPr>
              <a:picLocks noChangeAspect="1"/>
            </p:cNvPicPr>
            <p:nvPr userDrawn="1"/>
          </p:nvPicPr>
          <p:blipFill>
            <a:blip r:embed="rId3"/>
            <a:stretch>
              <a:fillRect/>
            </a:stretch>
          </p:blipFill>
          <p:spPr>
            <a:xfrm>
              <a:off x="10232953" y="6088754"/>
              <a:ext cx="1557691" cy="681490"/>
            </a:xfrm>
            <a:prstGeom prst="rect">
              <a:avLst/>
            </a:prstGeom>
          </p:spPr>
        </p:pic>
      </p:gr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5E6CE4-8861-4B01-B02B-E8462BFC3298}"/>
              </a:ext>
            </a:extLst>
          </p:cNvPr>
          <p:cNvSpPr/>
          <p:nvPr userDrawn="1"/>
        </p:nvSpPr>
        <p:spPr>
          <a:xfrm>
            <a:off x="0" y="-10632"/>
            <a:ext cx="12192000" cy="6858000"/>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12/6/2023</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Title III Wagner-Peyser Quarterly Update</a:t>
            </a:r>
          </a:p>
        </p:txBody>
      </p:sp>
      <p:sp>
        <p:nvSpPr>
          <p:cNvPr id="12" name="Content Placeholder 11"/>
          <p:cNvSpPr>
            <a:spLocks noGrp="1"/>
          </p:cNvSpPr>
          <p:nvPr>
            <p:ph sz="half" idx="2"/>
          </p:nvPr>
        </p:nvSpPr>
        <p:spPr>
          <a:xfrm>
            <a:off x="403860" y="1590947"/>
            <a:ext cx="10629900" cy="4629150"/>
          </a:xfrm>
        </p:spPr>
        <p:txBody>
          <a:bodyPr>
            <a:normAutofit fontScale="92500" lnSpcReduction="10000"/>
          </a:bodyPr>
          <a:lstStyle/>
          <a:p>
            <a:pPr marL="0" indent="0" algn="just">
              <a:buNone/>
            </a:pPr>
            <a:r>
              <a:rPr lang="en-US" sz="1800" b="1" dirty="0">
                <a:solidFill>
                  <a:schemeClr val="tx2"/>
                </a:solidFill>
                <a:latin typeface="Times New Roman" panose="02020603050405020304" pitchFamily="18" charset="0"/>
                <a:cs typeface="Times New Roman" panose="02020603050405020304" pitchFamily="18" charset="0"/>
              </a:rPr>
              <a:t>EmployNV Business Hub Updates</a:t>
            </a:r>
          </a:p>
          <a:p>
            <a:pPr marL="0" lvl="1" indent="0" algn="just">
              <a:buNone/>
            </a:pPr>
            <a:endParaRPr lang="en-US" sz="1800" b="1" dirty="0">
              <a:solidFill>
                <a:schemeClr val="tx2"/>
              </a:solidFill>
              <a:latin typeface="Times New Roman" panose="02020603050405020304" pitchFamily="18" charset="0"/>
              <a:cs typeface="Times New Roman" panose="02020603050405020304" pitchFamily="18" charset="0"/>
            </a:endParaRPr>
          </a:p>
          <a:p>
            <a:pPr marL="0" lvl="1" indent="0" algn="just">
              <a:buNone/>
            </a:pPr>
            <a:endParaRPr lang="en-US" sz="1800" b="1" dirty="0">
              <a:solidFill>
                <a:schemeClr val="tx2"/>
              </a:solidFill>
              <a:latin typeface="Times New Roman" panose="02020603050405020304" pitchFamily="18" charset="0"/>
              <a:cs typeface="Times New Roman" panose="02020603050405020304" pitchFamily="18" charset="0"/>
            </a:endParaRPr>
          </a:p>
          <a:p>
            <a:pPr marL="0" lvl="1" indent="0" algn="just">
              <a:buNone/>
            </a:pPr>
            <a:endParaRPr lang="en-US" sz="1800" b="1" dirty="0">
              <a:solidFill>
                <a:schemeClr val="tx2"/>
              </a:solidFill>
              <a:latin typeface="Times New Roman" panose="02020603050405020304" pitchFamily="18" charset="0"/>
              <a:cs typeface="Times New Roman" panose="02020603050405020304" pitchFamily="18" charset="0"/>
            </a:endParaRPr>
          </a:p>
          <a:p>
            <a:pPr marL="0" lvl="1" indent="0" algn="just">
              <a:buNone/>
            </a:pPr>
            <a:endParaRPr lang="en-US" sz="1800" b="1" dirty="0">
              <a:solidFill>
                <a:schemeClr val="tx2"/>
              </a:solidFill>
              <a:latin typeface="Times New Roman" panose="02020603050405020304" pitchFamily="18" charset="0"/>
              <a:cs typeface="Times New Roman" panose="02020603050405020304" pitchFamily="18" charset="0"/>
            </a:endParaRPr>
          </a:p>
          <a:p>
            <a:pPr marL="0" lvl="1" indent="0" algn="just">
              <a:buNone/>
            </a:pPr>
            <a:r>
              <a:rPr lang="en-US" sz="1800" b="1" dirty="0">
                <a:solidFill>
                  <a:schemeClr val="tx2"/>
                </a:solidFill>
                <a:latin typeface="Times New Roman" panose="02020603050405020304" pitchFamily="18" charset="0"/>
                <a:cs typeface="Times New Roman" panose="02020603050405020304" pitchFamily="18" charset="0"/>
              </a:rPr>
              <a:t>Wagner-</a:t>
            </a:r>
            <a:r>
              <a:rPr lang="en-US" sz="1800" b="1" dirty="0" err="1">
                <a:solidFill>
                  <a:schemeClr val="tx2"/>
                </a:solidFill>
                <a:latin typeface="Times New Roman" panose="02020603050405020304" pitchFamily="18" charset="0"/>
                <a:cs typeface="Times New Roman" panose="02020603050405020304" pitchFamily="18" charset="0"/>
              </a:rPr>
              <a:t>Peyser</a:t>
            </a:r>
            <a:r>
              <a:rPr lang="en-US" sz="1800" b="1" dirty="0">
                <a:solidFill>
                  <a:schemeClr val="tx2"/>
                </a:solidFill>
                <a:latin typeface="Times New Roman" panose="02020603050405020304" pitchFamily="18" charset="0"/>
                <a:cs typeface="Times New Roman" panose="02020603050405020304" pitchFamily="18" charset="0"/>
              </a:rPr>
              <a:t> Performance Measure Updates</a:t>
            </a:r>
          </a:p>
          <a:p>
            <a:pPr marL="569913" indent="-273050" algn="just"/>
            <a:r>
              <a:rPr lang="en-US" sz="1400" dirty="0">
                <a:solidFill>
                  <a:schemeClr val="tx2"/>
                </a:solidFill>
                <a:latin typeface="Times New Roman" panose="02020603050405020304" pitchFamily="18" charset="0"/>
                <a:cs typeface="Times New Roman" panose="02020603050405020304" pitchFamily="18" charset="0"/>
              </a:rPr>
              <a:t>3,232 job seekers registered in September is 32.67% lower than the planned goal of 4,800.  The improving economy with less people looking for work is reflected in a significant decline in the unemployment insurance rate (5.4% in August 2023).</a:t>
            </a:r>
          </a:p>
          <a:p>
            <a:pPr marL="0" indent="0" algn="just">
              <a:buNone/>
            </a:pPr>
            <a:r>
              <a:rPr lang="en-US" sz="1800" b="1" dirty="0">
                <a:solidFill>
                  <a:schemeClr val="tx2"/>
                </a:solidFill>
                <a:latin typeface="Times New Roman" panose="02020603050405020304" pitchFamily="18" charset="0"/>
                <a:cs typeface="Times New Roman" panose="02020603050405020304" pitchFamily="18" charset="0"/>
              </a:rPr>
              <a:t>Program Initiatives</a:t>
            </a:r>
          </a:p>
          <a:p>
            <a:pPr lvl="1" algn="just"/>
            <a:r>
              <a:rPr lang="en-US" sz="1400" dirty="0">
                <a:solidFill>
                  <a:schemeClr val="tx2"/>
                </a:solidFill>
                <a:latin typeface="Times New Roman" panose="02020603050405020304" pitchFamily="18" charset="0"/>
                <a:cs typeface="Times New Roman" panose="02020603050405020304" pitchFamily="18" charset="0"/>
              </a:rPr>
              <a:t>Grow with Google: DETR invited currently DETR Staff to enroll in Grow with Google courses to take advantage of the training scholarships available during the pilot projects last six months. </a:t>
            </a:r>
          </a:p>
          <a:p>
            <a:pPr lvl="1" algn="just"/>
            <a:r>
              <a:rPr lang="en-US" sz="1400" dirty="0">
                <a:solidFill>
                  <a:schemeClr val="tx2"/>
                </a:solidFill>
                <a:latin typeface="Times New Roman" panose="02020603050405020304" pitchFamily="18" charset="0"/>
                <a:cs typeface="Times New Roman" panose="02020603050405020304" pitchFamily="18" charset="0"/>
              </a:rPr>
              <a:t>ROADS: currently 119 participants enrolled surpassing the contractual enrollment goal. As the ROADS pilot project ends, DETR/ESD’s new contract will begin allow for the successful program to continue the great work it has achieved. The ROADS program is being recommended once again for the National Association of State Workforce Agency (NASWA) Pinnacle Award for Achievement. </a:t>
            </a:r>
          </a:p>
          <a:p>
            <a:pPr lvl="1" algn="just"/>
            <a:r>
              <a:rPr lang="en-US" sz="1400" dirty="0">
                <a:solidFill>
                  <a:schemeClr val="tx2"/>
                </a:solidFill>
                <a:latin typeface="Times New Roman" panose="02020603050405020304" pitchFamily="18" charset="0"/>
                <a:cs typeface="Times New Roman" panose="02020603050405020304" pitchFamily="18" charset="0"/>
              </a:rPr>
              <a:t>Early Childhood Education (ECE): Coursera: total enrolled participants for this quarter are 1059. Numbers are increasing each month with the ongoing outreach and contacts being made to both Jobseekers and Businesses. </a:t>
            </a:r>
          </a:p>
        </p:txBody>
      </p:sp>
      <p:pic>
        <p:nvPicPr>
          <p:cNvPr id="8" name="Picture 7" descr="Logo, company name&#10;&#10;Description automatically generated">
            <a:extLst>
              <a:ext uri="{FF2B5EF4-FFF2-40B4-BE49-F238E27FC236}">
                <a16:creationId xmlns:a16="http://schemas.microsoft.com/office/drawing/2014/main" id="{5998E858-205E-4BD4-8074-B4D97EFAC46D}"/>
              </a:ext>
            </a:extLst>
          </p:cNvPr>
          <p:cNvPicPr>
            <a:picLocks noChangeAspect="1"/>
          </p:cNvPicPr>
          <p:nvPr/>
        </p:nvPicPr>
        <p:blipFill rotWithShape="1">
          <a:blip r:embed="rId2"/>
          <a:srcRect l="4291" t="1501" r="3131" b="6178"/>
          <a:stretch/>
        </p:blipFill>
        <p:spPr>
          <a:xfrm>
            <a:off x="9936480" y="6134571"/>
            <a:ext cx="1097280" cy="46829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1F5D9B2-E4C9-EDDC-150F-CD995298CCD7}"/>
              </a:ext>
            </a:extLst>
          </p:cNvPr>
          <p:cNvSpPr txBox="1"/>
          <p:nvPr/>
        </p:nvSpPr>
        <p:spPr>
          <a:xfrm>
            <a:off x="403860" y="1888459"/>
            <a:ext cx="5157185" cy="1169551"/>
          </a:xfrm>
          <a:prstGeom prst="rect">
            <a:avLst/>
          </a:prstGeom>
          <a:noFill/>
        </p:spPr>
        <p:txBody>
          <a:bodyPr wrap="square" rtlCol="0">
            <a:spAutoFit/>
          </a:bodyPr>
          <a:lstStyle/>
          <a:p>
            <a:pPr lvl="1"/>
            <a:r>
              <a:rPr lang="en-US" sz="1400" u="sng" dirty="0">
                <a:solidFill>
                  <a:schemeClr val="tx2"/>
                </a:solidFill>
                <a:latin typeface="Times New Roman" panose="02020603050405020304" pitchFamily="18" charset="0"/>
                <a:cs typeface="Times New Roman" panose="02020603050405020304" pitchFamily="18" charset="0"/>
              </a:rPr>
              <a:t>EmployNV Business Hub Southern Nevada</a:t>
            </a:r>
          </a:p>
          <a:p>
            <a:pPr lvl="2"/>
            <a:r>
              <a:rPr lang="en-US" sz="1400" dirty="0">
                <a:solidFill>
                  <a:schemeClr val="tx2"/>
                </a:solidFill>
                <a:latin typeface="Times New Roman" panose="02020603050405020304" pitchFamily="18" charset="0"/>
                <a:cs typeface="Times New Roman" panose="02020603050405020304" pitchFamily="18" charset="0"/>
              </a:rPr>
              <a:t>YTD Summary for FY2024 from 7/1/2023 – 9/30/2023</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Events	37</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Employers 	36</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Attendees	1,389</a:t>
            </a:r>
          </a:p>
        </p:txBody>
      </p:sp>
      <p:sp>
        <p:nvSpPr>
          <p:cNvPr id="7" name="TextBox 6">
            <a:extLst>
              <a:ext uri="{FF2B5EF4-FFF2-40B4-BE49-F238E27FC236}">
                <a16:creationId xmlns:a16="http://schemas.microsoft.com/office/drawing/2014/main" id="{11D01875-3792-DAD1-E1DB-325371E7439E}"/>
              </a:ext>
            </a:extLst>
          </p:cNvPr>
          <p:cNvSpPr txBox="1"/>
          <p:nvPr/>
        </p:nvSpPr>
        <p:spPr>
          <a:xfrm>
            <a:off x="6061165" y="1892627"/>
            <a:ext cx="5157185" cy="1169551"/>
          </a:xfrm>
          <a:prstGeom prst="rect">
            <a:avLst/>
          </a:prstGeom>
          <a:noFill/>
        </p:spPr>
        <p:txBody>
          <a:bodyPr wrap="square" rtlCol="0">
            <a:spAutoFit/>
          </a:bodyPr>
          <a:lstStyle/>
          <a:p>
            <a:pPr lvl="1"/>
            <a:r>
              <a:rPr lang="en-US" sz="1400" u="sng" dirty="0">
                <a:solidFill>
                  <a:schemeClr val="tx2"/>
                </a:solidFill>
                <a:latin typeface="Times New Roman" panose="02020603050405020304" pitchFamily="18" charset="0"/>
                <a:cs typeface="Times New Roman" panose="02020603050405020304" pitchFamily="18" charset="0"/>
              </a:rPr>
              <a:t>EmployNV Business Hub Northern Nevada</a:t>
            </a:r>
          </a:p>
          <a:p>
            <a:pPr lvl="2"/>
            <a:r>
              <a:rPr lang="en-US" sz="1400" dirty="0">
                <a:solidFill>
                  <a:schemeClr val="tx2"/>
                </a:solidFill>
                <a:latin typeface="Times New Roman" panose="02020603050405020304" pitchFamily="18" charset="0"/>
                <a:cs typeface="Times New Roman" panose="02020603050405020304" pitchFamily="18" charset="0"/>
              </a:rPr>
              <a:t>YTD Summary for FY2024 from 7/1/2023 – 9/30/2023</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Events	21</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Employers 	15</a:t>
            </a:r>
          </a:p>
          <a:p>
            <a:pPr lvl="3">
              <a:buFont typeface="Wingdings" panose="05000000000000000000" pitchFamily="2" charset="2"/>
              <a:buChar char="Ø"/>
            </a:pPr>
            <a:r>
              <a:rPr lang="en-US" sz="1400" dirty="0">
                <a:solidFill>
                  <a:schemeClr val="tx2"/>
                </a:solidFill>
                <a:latin typeface="Times New Roman" panose="02020603050405020304" pitchFamily="18" charset="0"/>
                <a:cs typeface="Times New Roman" panose="02020603050405020304" pitchFamily="18" charset="0"/>
              </a:rPr>
              <a:t>Total Number of Attendees	151</a:t>
            </a:r>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2">
      <a:dk1>
        <a:srgbClr val="595959"/>
      </a:dk1>
      <a:lt1>
        <a:sysClr val="window" lastClr="FFFFFF"/>
      </a:lt1>
      <a:dk2>
        <a:srgbClr val="000000"/>
      </a:dk2>
      <a:lt2>
        <a:srgbClr val="F2F2F2"/>
      </a:lt2>
      <a:accent1>
        <a:srgbClr val="0070C0"/>
      </a:accent1>
      <a:accent2>
        <a:srgbClr val="F2F2F2"/>
      </a:accent2>
      <a:accent3>
        <a:srgbClr val="EF7920"/>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191</TotalTime>
  <Words>254</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Book Antiqua</vt:lpstr>
      <vt:lpstr>Times New Roman</vt:lpstr>
      <vt:lpstr>Wingdings</vt:lpstr>
      <vt:lpstr>Sales Direction 16X9</vt:lpstr>
      <vt:lpstr>WIOA Title III Wagner-Peyser Quarterly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Rosa Mendez</dc:creator>
  <cp:lastModifiedBy>Kara Abe</cp:lastModifiedBy>
  <cp:revision>19</cp:revision>
  <dcterms:created xsi:type="dcterms:W3CDTF">2020-11-30T18:39:06Z</dcterms:created>
  <dcterms:modified xsi:type="dcterms:W3CDTF">2023-12-07T07:55:10Z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